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tags+xml" PartName="/ppt/tags/tag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</p:sldIdLst>
  <p:sldSz cy="43192700" cx="32385000"/>
  <p:notesSz cx="6858000" cy="9144000"/>
  <p:custDataLst>
    <p:tags r:id="rId8"/>
  </p:custData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1.xml><?xml version="1.0" encoding="utf-8"?>
<a:tblStyleLst xmlns:a="http://schemas.openxmlformats.org/drawingml/2006/main" xmlns:r="http://schemas.openxmlformats.org/officeDocument/2006/relationships" def="{97D164EA-7A24-476D-AF71-0EF09DAC0044}">
  <a:tblStyle styleId="{97D164EA-7A24-476D-AF71-0EF09DAC0044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D949BD49-F0C8-4C70-9658-02D18DBD72B7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tableStyles" Target="tableStyles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"/>
          <p:cNvSpPr/>
          <p:nvPr/>
        </p:nvSpPr>
        <p:spPr>
          <a:xfrm>
            <a:off x="-1" y="40774961"/>
            <a:ext cx="32385000" cy="2408100"/>
          </a:xfrm>
          <a:prstGeom prst="rect">
            <a:avLst/>
          </a:prstGeom>
          <a:solidFill>
            <a:srgbClr val="0C172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Encontro de Debates sobre Educação Básica e Formação de Professores do Centro-Oeste (Edeb - Fop)</a:t>
            </a:r>
            <a:endParaRPr b="1" i="0" sz="2800" u="none" cap="none" strike="noStrik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Aparecida de Goiânia/GO </a:t>
            </a:r>
            <a:r>
              <a:rPr b="1" i="0" lang="en-US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– 10 - 12 de junho de 2025</a:t>
            </a:r>
            <a:endParaRPr b="0" i="0" sz="2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" name="Google Shape;112;p1"/>
          <p:cNvGrpSpPr/>
          <p:nvPr/>
        </p:nvGrpSpPr>
        <p:grpSpPr>
          <a:xfrm>
            <a:off x="-32552" y="6354467"/>
            <a:ext cx="32384928" cy="3447597"/>
            <a:chOff x="0" y="-9525"/>
            <a:chExt cx="2709333" cy="288427"/>
          </a:xfrm>
        </p:grpSpPr>
        <p:sp>
          <p:nvSpPr>
            <p:cNvPr id="113" name="Google Shape;113;p1"/>
            <p:cNvSpPr/>
            <p:nvPr/>
          </p:nvSpPr>
          <p:spPr>
            <a:xfrm>
              <a:off x="0" y="0"/>
              <a:ext cx="2709333" cy="278902"/>
            </a:xfrm>
            <a:custGeom>
              <a:rect b="b" l="l" r="r" t="t"/>
              <a:pathLst>
                <a:path extrusionOk="0" h="278902" w="2709333">
                  <a:moveTo>
                    <a:pt x="0" y="0"/>
                  </a:moveTo>
                  <a:lnTo>
                    <a:pt x="2709333" y="0"/>
                  </a:lnTo>
                  <a:lnTo>
                    <a:pt x="2709333" y="278902"/>
                  </a:lnTo>
                  <a:lnTo>
                    <a:pt x="0" y="278902"/>
                  </a:lnTo>
                  <a:close/>
                </a:path>
              </a:pathLst>
            </a:custGeom>
            <a:solidFill>
              <a:srgbClr val="005082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"/>
            <p:cNvSpPr txBox="1"/>
            <p:nvPr/>
          </p:nvSpPr>
          <p:spPr>
            <a:xfrm>
              <a:off x="0" y="-9525"/>
              <a:ext cx="2709300" cy="288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75" lIns="50775" spcFirstLastPara="1" rIns="50775" wrap="square" tIns="50775">
              <a:noAutofit/>
            </a:bodyPr>
            <a:lstStyle/>
            <a:p>
              <a:pPr indent="0" lvl="0" marL="0" marR="0" rtl="0" algn="ctr">
                <a:lnSpc>
                  <a:spcPct val="299888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5" name="Google Shape;115;p1"/>
          <p:cNvCxnSpPr/>
          <p:nvPr/>
        </p:nvCxnSpPr>
        <p:spPr>
          <a:xfrm>
            <a:off x="1905000" y="3238500"/>
            <a:ext cx="28575000" cy="0"/>
          </a:xfrm>
          <a:prstGeom prst="straightConnector1">
            <a:avLst/>
          </a:prstGeom>
          <a:noFill/>
          <a:ln cap="flat" cmpd="sng" w="3810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6" name="Google Shape;116;p1"/>
          <p:cNvSpPr txBox="1"/>
          <p:nvPr/>
        </p:nvSpPr>
        <p:spPr>
          <a:xfrm>
            <a:off x="1952625" y="2811627"/>
            <a:ext cx="24526800" cy="308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792000">
            <a:noAutofit/>
          </a:bodyPr>
          <a:lstStyle/>
          <a:p>
            <a:pPr indent="0" lvl="0" marL="0" marR="0" rtl="0" algn="l">
              <a:lnSpc>
                <a:spcPct val="8999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97"/>
              <a:buFont typeface="Arial"/>
              <a:buNone/>
            </a:pPr>
            <a:r>
              <a:rPr b="1" i="0" lang="en-US" sz="9997" u="none" cap="none" strike="noStrike">
                <a:solidFill>
                  <a:srgbClr val="0096FA"/>
                </a:solidFill>
                <a:latin typeface="Roboto"/>
                <a:ea typeface="Roboto"/>
                <a:cs typeface="Roboto"/>
                <a:sym typeface="Roboto"/>
              </a:rPr>
              <a:t>Clique para editar o título do trabalho que pode ou não continuar na segunda linha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1904998" y="6102741"/>
            <a:ext cx="13578281" cy="3335015"/>
          </a:xfrm>
          <a:custGeom>
            <a:rect b="b" l="l" r="r" t="t"/>
            <a:pathLst>
              <a:path extrusionOk="0" h="1243249" w="5061801">
                <a:moveTo>
                  <a:pt x="0" y="0"/>
                </a:moveTo>
                <a:lnTo>
                  <a:pt x="5061801" y="0"/>
                </a:lnTo>
                <a:lnTo>
                  <a:pt x="5061801" y="1243249"/>
                </a:lnTo>
                <a:lnTo>
                  <a:pt x="0" y="1243249"/>
                </a:lnTo>
                <a:close/>
              </a:path>
            </a:pathLst>
          </a:custGeom>
          <a:solidFill>
            <a:srgbClr val="000000">
              <a:alpha val="0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8" name="Google Shape;118;p1"/>
          <p:cNvGrpSpPr/>
          <p:nvPr/>
        </p:nvGrpSpPr>
        <p:grpSpPr>
          <a:xfrm>
            <a:off x="1832362" y="6244935"/>
            <a:ext cx="28695448" cy="3534096"/>
            <a:chOff x="-7081" y="0"/>
            <a:chExt cx="5068882" cy="1329257"/>
          </a:xfrm>
        </p:grpSpPr>
        <p:sp>
          <p:nvSpPr>
            <p:cNvPr id="119" name="Google Shape;119;p1"/>
            <p:cNvSpPr/>
            <p:nvPr/>
          </p:nvSpPr>
          <p:spPr>
            <a:xfrm>
              <a:off x="0" y="0"/>
              <a:ext cx="5061801" cy="1243249"/>
            </a:xfrm>
            <a:custGeom>
              <a:rect b="b" l="l" r="r" t="t"/>
              <a:pathLst>
                <a:path extrusionOk="0" h="1243249" w="5061801">
                  <a:moveTo>
                    <a:pt x="0" y="0"/>
                  </a:moveTo>
                  <a:lnTo>
                    <a:pt x="5061801" y="0"/>
                  </a:lnTo>
                  <a:lnTo>
                    <a:pt x="5061801" y="1243249"/>
                  </a:lnTo>
                  <a:lnTo>
                    <a:pt x="0" y="124324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"/>
            <p:cNvSpPr txBox="1"/>
            <p:nvPr/>
          </p:nvSpPr>
          <p:spPr>
            <a:xfrm>
              <a:off x="-7081" y="76457"/>
              <a:ext cx="5061900" cy="1252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775" lIns="50775" spcFirstLastPara="1" rIns="50775" wrap="square" tIns="50775">
              <a:noAutofit/>
            </a:bodyPr>
            <a:lstStyle/>
            <a:p>
              <a:pPr indent="0" lvl="0" marL="0" marR="0" rtl="0" algn="just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3600" u="none" cap="none" strike="noStrike">
                  <a:solidFill>
                    <a:schemeClr val="lt1"/>
                  </a:solidFill>
                  <a:latin typeface="Roboto"/>
                  <a:ea typeface="Roboto"/>
                  <a:cs typeface="Roboto"/>
                  <a:sym typeface="Roboto"/>
                </a:rPr>
                <a:t>Inserir o nome das/os autoras/es aqui, separados por vírgula. Escrever por extenso pelo menos o nome inicial e o sobrenome final. Indique entre parênteses a categoria da(s) autoras/es e a Instituição de Ensino. Ex: Pesquisadora/Pesquisador (PQ), Prof. de Ensino Fundamental/Médio (FM), Pós-Graduanda/o (PG), Graduanda/o (IC), Técnica/o (TC), Estudante da Educação Básica (EB). Coloque um asterisco para indicar a autora/autor principal. Indicar o e-mail da autora/autor principal.</a:t>
              </a:r>
              <a:endParaRPr b="1" i="0" sz="36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pic>
        <p:nvPicPr>
          <p:cNvPr id="121" name="Google Shape;12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1505" y="30989515"/>
            <a:ext cx="16500115" cy="96475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1905000" y="10944225"/>
            <a:ext cx="13573200" cy="199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Introdução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introdução deverá estar escrita aqui de forma a apresentar uma visão geral sucinta do que foi desenvolvido no trabalho.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t/>
            </a:r>
            <a:endParaRPr b="0" i="0" sz="3598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Metodologia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metodologia deverá estar escrita aqui de forma a apresentar uma visão geral sucinta do que foi desenvolvido no trabalho.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4002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t/>
            </a:r>
            <a:endParaRPr b="0" i="0" sz="3598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Resultados e Discussão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Os resultados estarão dispostos nesta seção.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Essa seção poderá conter tabelas e figuras para acompanhar a discussão dos resultados.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 A fonte deve ser Roboto, tamanho 36, espaçamento 1.2 e texto justificado.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1"/>
          <p:cNvSpPr txBox="1"/>
          <p:nvPr/>
        </p:nvSpPr>
        <p:spPr>
          <a:xfrm>
            <a:off x="1905000" y="31444506"/>
            <a:ext cx="13573800" cy="55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3798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b="1" i="0" lang="en-US" sz="3199" u="none" cap="none" strike="noStrike">
                <a:solidFill>
                  <a:srgbClr val="005082"/>
                </a:solidFill>
                <a:latin typeface="Roboto"/>
                <a:ea typeface="Roboto"/>
                <a:cs typeface="Roboto"/>
                <a:sym typeface="Roboto"/>
              </a:rPr>
              <a:t>Gráfico 1. O título do gráfico vem na parte superior do gráfico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24" name="Google Shape;124;p1"/>
          <p:cNvGraphicFramePr/>
          <p:nvPr/>
        </p:nvGraphicFramePr>
        <p:xfrm>
          <a:off x="16961577" y="1126658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{97D164EA-7A24-476D-AF71-0EF09DAC0044}</a:tableStyleId>
              </a:tblPr>
              <a:tblGrid>
                <a:gridCol w="6784575"/>
                <a:gridCol w="6784575"/>
              </a:tblGrid>
              <a:tr h="1171225">
                <a:tc gridSpan="2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005082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Tabela 1. A indicação de tabela vem na parte superior com fonte Roboto 32 e texto justificado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</a:tr>
              <a:tr h="78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Subtítulo 1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96F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FFFFFF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Subtítulo 2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96FB"/>
                    </a:solidFill>
                  </a:tcPr>
                </a:tc>
              </a:tr>
              <a:tr h="7806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1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1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2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7E7"/>
                    </a:solidFill>
                  </a:tcPr>
                </a:tc>
              </a:tr>
              <a:tr h="771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3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FF"/>
                    </a:solidFill>
                  </a:tcPr>
                </a:tc>
              </a:tr>
              <a:tr h="771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b="1"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Linha 4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3199"/>
                        <a:buFont typeface="Arial"/>
                        <a:buNone/>
                        <a:defRPr sz="1400" u="none" cap="none" strike="noStrike"/>
                      </a:pPr>
                      <a:r>
                        <a:rPr lang="en-US" sz="3199" u="none" cap="none" strike="noStrike">
                          <a:solidFill>
                            <a:srgbClr val="000000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Texto da tabela</a:t>
                      </a:r>
                      <a:endParaRPr sz="1100" u="none" cap="none" strike="noStrike"/>
                    </a:p>
                  </a:txBody>
                  <a:tcPr marT="76200" marB="76200" marR="76200" marL="7620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595959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  <p:grpSp>
        <p:nvGrpSpPr>
          <p:cNvPr id="125" name="Google Shape;125;p1"/>
          <p:cNvGrpSpPr/>
          <p:nvPr/>
        </p:nvGrpSpPr>
        <p:grpSpPr>
          <a:xfrm>
            <a:off x="16906875" y="17049750"/>
            <a:ext cx="13573761" cy="8956500"/>
            <a:chOff x="0" y="0"/>
            <a:chExt cx="18098348" cy="11942000"/>
          </a:xfrm>
        </p:grpSpPr>
        <p:sp>
          <p:nvSpPr>
            <p:cNvPr id="126" name="Google Shape;126;p1"/>
            <p:cNvSpPr/>
            <p:nvPr/>
          </p:nvSpPr>
          <p:spPr>
            <a:xfrm>
              <a:off x="0" y="0"/>
              <a:ext cx="18098349" cy="10921502"/>
            </a:xfrm>
            <a:custGeom>
              <a:rect b="b" l="l" r="r" t="t"/>
              <a:pathLst>
                <a:path extrusionOk="0" h="403119" w="667959">
                  <a:moveTo>
                    <a:pt x="0" y="0"/>
                  </a:moveTo>
                  <a:lnTo>
                    <a:pt x="667959" y="0"/>
                  </a:lnTo>
                  <a:lnTo>
                    <a:pt x="667959" y="403119"/>
                  </a:lnTo>
                  <a:lnTo>
                    <a:pt x="0" y="40311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flat" cmpd="sng" w="127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1"/>
            <p:cNvSpPr txBox="1"/>
            <p:nvPr/>
          </p:nvSpPr>
          <p:spPr>
            <a:xfrm>
              <a:off x="0" y="11226800"/>
              <a:ext cx="18097500" cy="715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3798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199"/>
                <a:buFont typeface="Arial"/>
                <a:buNone/>
              </a:pPr>
              <a:r>
                <a:rPr b="1" i="0" lang="en-US" sz="3199" u="none" cap="none" strike="noStrike">
                  <a:solidFill>
                    <a:srgbClr val="005082"/>
                  </a:solidFill>
                  <a:latin typeface="Roboto"/>
                  <a:ea typeface="Roboto"/>
                  <a:cs typeface="Roboto"/>
                  <a:sym typeface="Roboto"/>
                </a:rPr>
                <a:t>Figura 1. A indicação de figura vem na parte inferior da figura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8" name="Google Shape;128;p1"/>
          <p:cNvSpPr txBox="1"/>
          <p:nvPr/>
        </p:nvSpPr>
        <p:spPr>
          <a:xfrm>
            <a:off x="16902900" y="26564770"/>
            <a:ext cx="13573200" cy="131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Conclusões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Nessa seção serão apresentadas as principais conclusões do trabalho conclusões do trabalho.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 A fonte deve ser Roboto, tamanho 36, espaçamento 1.2 e texto justificado.</a:t>
            </a:r>
            <a:endParaRPr/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t/>
            </a:r>
            <a:endParaRPr b="0" i="0" sz="3598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Referências Bibliográficas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Horak, J.; Kouldelka, L.; </a:t>
            </a:r>
            <a:r>
              <a:rPr b="0" i="1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Journal Materials Science 29</a:t>
            </a: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1497, 1994.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Abrarov, S. M.; Yuldashev, Sh. U.; Lee, S. B.; Kang, T. W.; </a:t>
            </a:r>
            <a:r>
              <a:rPr b="0" i="1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Journal of Luminescence</a:t>
            </a: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109, 25– 29, 2004.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SOUSA,V.C. et al. </a:t>
            </a:r>
            <a:r>
              <a:rPr b="0" i="1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International Journal of Inorganic Materials</a:t>
            </a: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, v.1, p.235-241, 1999.</a:t>
            </a:r>
            <a:endParaRPr/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t/>
            </a:r>
            <a:endParaRPr b="0" i="0" sz="3598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2000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8"/>
              <a:buFont typeface="Arial"/>
              <a:buNone/>
            </a:pPr>
            <a:r>
              <a:rPr b="1" i="0" lang="en-US" sz="4498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Agradecimentos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0" i="0" lang="en-US" sz="3598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A fonte deve ser Roboto, tamanho 36, espaçamento 1.2 e texto justificado. A fonte deve ser Roboto, tamanho 36, espaçamento 1.2 e texto justificado.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905000" y="867518"/>
            <a:ext cx="8336281" cy="202403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1351240" y="714468"/>
            <a:ext cx="9131488" cy="2293954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"/>
          <p:cNvSpPr txBox="1"/>
          <p:nvPr/>
        </p:nvSpPr>
        <p:spPr>
          <a:xfrm>
            <a:off x="1872448" y="9460577"/>
            <a:ext cx="28575000" cy="103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792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8"/>
              <a:buFont typeface="Arial"/>
              <a:buNone/>
            </a:pPr>
            <a:r>
              <a:rPr b="1" i="0" lang="en-US" sz="3598" u="none" cap="none" strike="noStrike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PALAVRAS-CHAVE: </a:t>
            </a:r>
            <a:r>
              <a:rPr b="0" i="0" lang="en-US" sz="3598" u="none" cap="none" strike="noStrike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TRÊS A CINCO PALAVRAS-CHAVES COM ATÉ 60 CARACTERES, SEPARADAS POR PONTO.</a:t>
            </a:r>
            <a:r>
              <a:rPr b="1" i="0" lang="en-US" sz="3598" u="none" cap="none" strike="noStrike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256983" y="41338193"/>
            <a:ext cx="5270643" cy="9340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298750" y="41164448"/>
            <a:ext cx="4943027" cy="1281526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"/>
          <p:cNvSpPr/>
          <p:nvPr/>
        </p:nvSpPr>
        <p:spPr>
          <a:xfrm>
            <a:off x="27429850" y="3629500"/>
            <a:ext cx="3017400" cy="2293800"/>
          </a:xfrm>
          <a:prstGeom prst="rect">
            <a:avLst/>
          </a:prstGeom>
          <a:noFill/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"/>
          <p:cNvSpPr txBox="1"/>
          <p:nvPr/>
        </p:nvSpPr>
        <p:spPr>
          <a:xfrm>
            <a:off x="27429850" y="4192288"/>
            <a:ext cx="30174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600" u="none" cap="none" strike="noStrike">
                <a:solidFill>
                  <a:srgbClr val="0096FB"/>
                </a:solidFill>
                <a:latin typeface="Roboto"/>
                <a:ea typeface="Roboto"/>
                <a:cs typeface="Roboto"/>
                <a:sym typeface="Roboto"/>
              </a:rPr>
              <a:t>Linha Temática</a:t>
            </a:r>
            <a:endParaRPr b="0" i="0" sz="3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mv="urn:schemas-microsoft-com:mac:vml">
  <p:tag name="may_ignore_ucw" val="true"/>
  <p:tag name="ppt/slides/slide1.xml" val="993185328"/>
  <p:tag name="ppt/notesSlides/notesSlide1.xml" val="2073583944"/>
  <p:tag name="ppt/slideLayouts/slideLayout5.xml" val="556806691"/>
  <p:tag name="ppt/slideLayouts/slideLayout4.xml" val="2161332179"/>
  <p:tag name="ppt/slideLayouts/slideLayout3.xml" val="2194171330"/>
  <p:tag name="ppt/slideLayouts/slideLayout1.xml" val="1197781998"/>
  <p:tag name="ppt/slideLayouts/slideLayout2.xml" val="1172710039"/>
  <p:tag name="ppt/slideLayouts/slideLayout7.xml" val="1915070546"/>
  <p:tag name="ppt/slideLayouts/slideLayout8.xml" val="2270421233"/>
  <p:tag name="ppt/slideMasters/slideMaster1.xml" val="77590385"/>
  <p:tag name="ppt/slideLayouts/slideLayout11.xml" val="914968948"/>
  <p:tag name="ppt/slideLayouts/slideLayout10.xml" val="3256367500"/>
  <p:tag name="ppt/slideLayouts/slideLayout9.xml" val="3019233171"/>
  <p:tag name="ppt/slideLayouts/slideLayout6.xml" val="3971406176"/>
  <p:tag name="ppt/media/image5.png" val="1766852611"/>
  <p:tag name="ppt/notesMasters/notesMaster1.xml" val="1636278335"/>
  <p:tag name="ppt/theme/theme2.xml" val="2569946419"/>
  <p:tag name="ppt/media/image4.png" val="2258883837"/>
  <p:tag name="ppt/theme/theme1.xml" val="4284926914"/>
  <p:tag name="ppt/media/image3.png" val="2344864784"/>
  <p:tag name="ppt/media/image1.png" val="2989632004"/>
  <p:tag name="ppt/media/image2.png" val="2552439113"/>
</p:tagLst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